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9" r:id="rId3"/>
    <p:sldId id="257" r:id="rId4"/>
    <p:sldId id="258" r:id="rId5"/>
    <p:sldId id="277" r:id="rId6"/>
    <p:sldId id="260" r:id="rId7"/>
    <p:sldId id="261" r:id="rId8"/>
    <p:sldId id="273" r:id="rId9"/>
    <p:sldId id="262" r:id="rId10"/>
    <p:sldId id="274" r:id="rId11"/>
    <p:sldId id="278" r:id="rId12"/>
    <p:sldId id="263" r:id="rId13"/>
    <p:sldId id="264" r:id="rId14"/>
    <p:sldId id="265" r:id="rId15"/>
    <p:sldId id="267" r:id="rId16"/>
    <p:sldId id="268" r:id="rId17"/>
    <p:sldId id="270" r:id="rId18"/>
    <p:sldId id="271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D6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3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2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50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1684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19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40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44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4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31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12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00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16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20E4A19-47C3-4DC1-A7E6-321F92497F9A}" type="datetimeFigureOut">
              <a:rPr lang="fr-FR" smtClean="0"/>
              <a:t>02/06/2018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C0498F-BF9B-4090-8C42-FD813C0026E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930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oxforddictionaries.com/definition/technology" TargetMode="External"/><Relationship Id="rId3" Type="http://schemas.openxmlformats.org/officeDocument/2006/relationships/hyperlink" Target="http://www.silverson.com/us/resource-library/application-reports/manufacture-of-tomato-sauces-and-ketchups/" TargetMode="External"/><Relationship Id="rId7" Type="http://schemas.openxmlformats.org/officeDocument/2006/relationships/hyperlink" Target="https://en.oxforddictionaries.com/definition/science" TargetMode="External"/><Relationship Id="rId2" Type="http://schemas.openxmlformats.org/officeDocument/2006/relationships/hyperlink" Target="http://www.madehow.com/Volume-2/Ketchu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ood_processing" TargetMode="External"/><Relationship Id="rId5" Type="http://schemas.openxmlformats.org/officeDocument/2006/relationships/hyperlink" Target="https://en.oxforddictionaries.com/definition/agriculture" TargetMode="External"/><Relationship Id="rId4" Type="http://schemas.openxmlformats.org/officeDocument/2006/relationships/hyperlink" Target="https://www.google.fr/search?q=pasta+process&amp;rlz=1C1AVNE_enFR716FR723&amp;source=lnms&amp;tbm=isch&amp;sa=X&amp;ved=0ahUKEwjQ0enfp7TZAhVCbRQKHWVqA0sQ_AUICigB&amp;biw=1366&amp;bih=662#imgrc=HscuHsv9Sdiz_M" TargetMode="External"/><Relationship Id="rId9" Type="http://schemas.openxmlformats.org/officeDocument/2006/relationships/hyperlink" Target="https://www.viandesetproduitscarnes.fr/index.php?option=com_content&amp;view=article&amp;id=146:cuisson-industrielle-des-viandes-vol-27-6&amp;catid=89&amp;Itemid=466&amp;lang=fr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od_processing" TargetMode="External"/><Relationship Id="rId2" Type="http://schemas.openxmlformats.org/officeDocument/2006/relationships/hyperlink" Target="https://en.oxforddictionaries.com/definition/agricultur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oxforddictionaries.com/definition/technology" TargetMode="External"/><Relationship Id="rId2" Type="http://schemas.openxmlformats.org/officeDocument/2006/relationships/hyperlink" Target="https://en.oxforddictionaries.com/definition/scienc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rolaise.fr/la-charolaise/les-atouts-de-la-race-charolais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967FC82-57AF-4861-8CFD-C28D5A7A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168" y="4064373"/>
            <a:ext cx="4020662" cy="226578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49818A2D-C366-4133-A0C6-E9034F0EA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987" y="337352"/>
            <a:ext cx="9697967" cy="3390586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fr-FR" sz="6600" b="1" dirty="0">
                <a:solidFill>
                  <a:schemeClr val="accent2">
                    <a:lumMod val="50000"/>
                  </a:schemeClr>
                </a:solidFill>
              </a:rPr>
              <a:t>SCIENCE AND TECHNOLOGY IN FOOD PRODUCTION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9123CC60-4023-43D2-A5D0-C33D68FB4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846888"/>
            <a:ext cx="10058400" cy="1252160"/>
          </a:xfrm>
        </p:spPr>
        <p:txBody>
          <a:bodyPr>
            <a:normAutofit lnSpcReduction="10000"/>
          </a:bodyPr>
          <a:lstStyle/>
          <a:p>
            <a:r>
              <a:rPr lang="fr-FR" sz="2000" b="1" dirty="0" err="1">
                <a:solidFill>
                  <a:schemeClr val="accent1">
                    <a:lumMod val="75000"/>
                  </a:schemeClr>
                </a:solidFill>
              </a:rPr>
              <a:t>Chloe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000" b="1" dirty="0" err="1">
                <a:solidFill>
                  <a:schemeClr val="accent1">
                    <a:lumMod val="75000"/>
                  </a:schemeClr>
                </a:solidFill>
              </a:rPr>
              <a:t>brottier</a:t>
            </a:r>
            <a:endParaRPr lang="fr-FR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Magali poupard</a:t>
            </a:r>
          </a:p>
          <a:p>
            <a:r>
              <a:rPr lang="fr-FR" sz="2000" b="1" dirty="0" err="1">
                <a:solidFill>
                  <a:schemeClr val="accent1">
                    <a:lumMod val="75000"/>
                  </a:schemeClr>
                </a:solidFill>
              </a:rPr>
              <a:t>Isara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 (p49)</a:t>
            </a:r>
          </a:p>
        </p:txBody>
      </p:sp>
    </p:spTree>
    <p:extLst>
      <p:ext uri="{BB962C8B-B14F-4D97-AF65-F5344CB8AC3E}">
        <p14:creationId xmlns:p14="http://schemas.microsoft.com/office/powerpoint/2010/main" val="588671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AF78668C-D087-46B8-BD7C-73599A5A7F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2572" y="844991"/>
            <a:ext cx="555925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fr-FR" altLang="fr-FR" b="1" dirty="0">
                <a:solidFill>
                  <a:schemeClr val="accent2">
                    <a:lumMod val="75000"/>
                  </a:schemeClr>
                </a:solidFill>
              </a:rPr>
              <a:t>B) </a:t>
            </a:r>
            <a:r>
              <a:rPr lang="fr-FR" altLang="fr-FR" b="1" dirty="0" err="1">
                <a:solidFill>
                  <a:schemeClr val="accent2">
                    <a:lumMod val="75000"/>
                  </a:schemeClr>
                </a:solidFill>
              </a:rPr>
              <a:t>Meat</a:t>
            </a:r>
            <a:r>
              <a:rPr lang="fr-FR" altLang="fr-FR" b="1" dirty="0">
                <a:solidFill>
                  <a:schemeClr val="accent2">
                    <a:lumMod val="75000"/>
                  </a:schemeClr>
                </a:solidFill>
              </a:rPr>
              <a:t> transformation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A982675-3F9D-4C59-A077-B8B05BC64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63" y="2294662"/>
            <a:ext cx="4739639" cy="41549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/>
              <a:t> Bolognese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</a:t>
            </a:r>
            <a:r>
              <a:rPr lang="fr-FR" dirty="0" err="1"/>
              <a:t>Gound</a:t>
            </a:r>
            <a:r>
              <a:rPr lang="fr-FR" dirty="0"/>
              <a:t> </a:t>
            </a:r>
            <a:r>
              <a:rPr lang="fr-FR" dirty="0" err="1"/>
              <a:t>meat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Meat</a:t>
            </a:r>
            <a:r>
              <a:rPr lang="fr-FR" dirty="0"/>
              <a:t> grinder </a:t>
            </a:r>
          </a:p>
          <a:p>
            <a:endParaRPr lang="fr-FR" dirty="0"/>
          </a:p>
        </p:txBody>
      </p:sp>
      <p:sp>
        <p:nvSpPr>
          <p:cNvPr id="7" name="AutoShape 9" descr="Résultat de recherche d'images pour &quot;industrial meat grinder&quot;">
            <a:extLst>
              <a:ext uri="{FF2B5EF4-FFF2-40B4-BE49-F238E27FC236}">
                <a16:creationId xmlns:a16="http://schemas.microsoft.com/office/drawing/2014/main" xmlns="" id="{61D6F7B7-D1D6-46E3-8FBC-BB155C81D6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24DAE66F-DFE2-4CBA-8129-AB2CF33E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33037" r="56237" b="15852"/>
          <a:stretch/>
        </p:blipFill>
        <p:spPr>
          <a:xfrm>
            <a:off x="1065185" y="3171825"/>
            <a:ext cx="3479381" cy="2533463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656C228A-6890-4702-850C-C2E4CAEB5736}"/>
              </a:ext>
            </a:extLst>
          </p:cNvPr>
          <p:cNvSpPr txBox="1"/>
          <p:nvPr/>
        </p:nvSpPr>
        <p:spPr>
          <a:xfrm>
            <a:off x="1005841" y="5666815"/>
            <a:ext cx="373761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http://www.dpdir.info/industrial-meat-grinder/industrial-meat-grinder-stainless-steel-electric-meat-grinder-3-4-hp-industrial-meat-grinder-industrial-meat-mincer-machine</a:t>
            </a:r>
            <a:r>
              <a:rPr lang="fr-FR" sz="1050" dirty="0"/>
              <a:t>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0AED3A6-DB96-4FD3-87C9-26D8EC6AC836}"/>
              </a:ext>
            </a:extLst>
          </p:cNvPr>
          <p:cNvSpPr/>
          <p:nvPr/>
        </p:nvSpPr>
        <p:spPr>
          <a:xfrm>
            <a:off x="6511236" y="2502411"/>
            <a:ext cx="5029199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92D050"/>
              </a:buClr>
            </a:pPr>
            <a:r>
              <a:rPr lang="en-GB" sz="2400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Meat cooking requirements </a:t>
            </a:r>
          </a:p>
          <a:p>
            <a:pPr marL="342900" lvl="0" indent="-342900" algn="just">
              <a:spcAft>
                <a:spcPts val="0"/>
              </a:spcAft>
              <a:buClr>
                <a:srgbClr val="92D050"/>
              </a:buClr>
              <a:buFont typeface="Wingdings" panose="05000000000000000000" pitchFamily="2" charset="2"/>
              <a:buChar char="v"/>
            </a:pPr>
            <a:endParaRPr lang="en-GB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Microbiological quality</a:t>
            </a:r>
          </a:p>
          <a:p>
            <a:pPr lvl="0" algn="just">
              <a:spcAft>
                <a:spcPts val="0"/>
              </a:spcAft>
              <a:buClr>
                <a:srgbClr val="92D050"/>
              </a:buClr>
            </a:pPr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Organoleptic quality </a:t>
            </a:r>
          </a:p>
          <a:p>
            <a:pPr lvl="0" algn="just">
              <a:spcAft>
                <a:spcPts val="0"/>
              </a:spcAft>
              <a:buClr>
                <a:srgbClr val="92D050"/>
              </a:buClr>
            </a:pPr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Nutritional value </a:t>
            </a:r>
          </a:p>
          <a:p>
            <a:pPr marL="342900" lvl="0" indent="-342900" algn="just">
              <a:spcAft>
                <a:spcPts val="800"/>
              </a:spcAft>
              <a:buClr>
                <a:srgbClr val="92D050"/>
              </a:buClr>
              <a:buFont typeface="Wingdings" panose="05000000000000000000" pitchFamily="2" charset="2"/>
              <a:buChar char="v"/>
            </a:pPr>
            <a:endParaRPr lang="en-GB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spcAft>
                <a:spcPts val="800"/>
              </a:spcAft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SNRC =&gt; 65°C but tough and dry 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27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BE45E28-A3FD-45A9-93F5-E2F31F8E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B)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Beef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consumption</a:t>
            </a:r>
            <a:endParaRPr lang="fr-F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2DEF6AB-7A13-4F1E-8BD2-D6762F93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64" y="1931247"/>
            <a:ext cx="7596636" cy="42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0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C3F38AA-C921-4DC6-80BE-97610159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0916"/>
            <a:ext cx="10058400" cy="870811"/>
          </a:xfrm>
        </p:spPr>
        <p:txBody>
          <a:bodyPr/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C) Pasta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making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from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wheat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to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pasta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BD5AF0EC-EFC8-4C14-98BF-F9125337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06" y="2133599"/>
            <a:ext cx="3750491" cy="3222173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fr-FR" dirty="0"/>
              <a:t>  </a:t>
            </a:r>
            <a:r>
              <a:rPr lang="fr-FR" dirty="0" err="1"/>
              <a:t>Durum</a:t>
            </a:r>
            <a:r>
              <a:rPr lang="fr-FR" dirty="0"/>
              <a:t> </a:t>
            </a:r>
            <a:r>
              <a:rPr lang="fr-FR" dirty="0" err="1"/>
              <a:t>wheat</a:t>
            </a:r>
            <a:r>
              <a:rPr lang="fr-FR" dirty="0"/>
              <a:t> </a:t>
            </a:r>
            <a:r>
              <a:rPr lang="fr-FR" dirty="0" err="1"/>
              <a:t>grind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semolina</a:t>
            </a:r>
            <a:r>
              <a:rPr lang="fr-FR" dirty="0"/>
              <a:t> </a:t>
            </a:r>
            <a:r>
              <a:rPr lang="fr-FR" dirty="0" err="1"/>
              <a:t>flour</a:t>
            </a: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1 :</a:t>
            </a:r>
            <a:r>
              <a:rPr lang="fr-FR" dirty="0"/>
              <a:t> </a:t>
            </a:r>
            <a:r>
              <a:rPr lang="fr-FR" dirty="0" err="1"/>
              <a:t>Flour</a:t>
            </a:r>
            <a:r>
              <a:rPr lang="fr-FR" dirty="0"/>
              <a:t> + warm water</a:t>
            </a:r>
          </a:p>
          <a:p>
            <a:pPr>
              <a:buFont typeface="Wingdings" pitchFamily="2" charset="2"/>
              <a:buChar char="v"/>
            </a:pPr>
            <a:r>
              <a:rPr lang="fr-FR" b="1" dirty="0"/>
              <a:t>2 </a:t>
            </a:r>
            <a:r>
              <a:rPr lang="fr-FR" dirty="0"/>
              <a:t>: Mixture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 </a:t>
            </a:r>
            <a:r>
              <a:rPr lang="fr-FR" dirty="0" err="1"/>
              <a:t>sheet</a:t>
            </a: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3 </a:t>
            </a:r>
            <a:r>
              <a:rPr lang="fr-FR" dirty="0"/>
              <a:t>: The </a:t>
            </a:r>
            <a:r>
              <a:rPr lang="fr-FR" dirty="0" err="1"/>
              <a:t>pasta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placed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holes</a:t>
            </a:r>
            <a:r>
              <a:rPr lang="fr-FR" dirty="0"/>
              <a:t> </a:t>
            </a:r>
          </a:p>
          <a:p>
            <a:pPr>
              <a:buFont typeface="Wingdings" pitchFamily="2" charset="2"/>
              <a:buChar char="v"/>
            </a:pPr>
            <a:r>
              <a:rPr lang="fr-FR" b="1" dirty="0"/>
              <a:t>4 </a:t>
            </a:r>
            <a:r>
              <a:rPr lang="fr-FR" dirty="0"/>
              <a:t>: </a:t>
            </a:r>
            <a:r>
              <a:rPr lang="fr-FR" dirty="0" err="1"/>
              <a:t>Dried</a:t>
            </a:r>
            <a:r>
              <a:rPr lang="fr-FR" dirty="0"/>
              <a:t> at a high </a:t>
            </a:r>
            <a:r>
              <a:rPr lang="fr-FR" dirty="0" err="1"/>
              <a:t>temperature</a:t>
            </a:r>
            <a:endParaRPr lang="fr-FR" dirty="0"/>
          </a:p>
          <a:p>
            <a:pPr>
              <a:buFont typeface="Wingdings" pitchFamily="2" charset="2"/>
              <a:buChar char="v"/>
            </a:pP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836" y="1360139"/>
            <a:ext cx="6573837" cy="4810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13828" y="3059834"/>
            <a:ext cx="1364343" cy="738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1</a:t>
            </a:r>
            <a:endParaRPr lang="fr-FR" sz="2800" dirty="0"/>
          </a:p>
        </p:txBody>
      </p:sp>
      <p:sp>
        <p:nvSpPr>
          <p:cNvPr id="7" name="Rectangle 6"/>
          <p:cNvSpPr/>
          <p:nvPr/>
        </p:nvSpPr>
        <p:spPr>
          <a:xfrm>
            <a:off x="8659860" y="5409406"/>
            <a:ext cx="682171" cy="6154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0682" y="4988288"/>
            <a:ext cx="2765539" cy="4934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7439560" y="2840440"/>
            <a:ext cx="1762920" cy="5859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4609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E93A31C-02B7-468C-BCC5-943FA7F0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IV) </a:t>
            </a:r>
            <a:r>
              <a:rPr lang="fr-FR" b="1" dirty="0" err="1">
                <a:solidFill>
                  <a:schemeClr val="accent2">
                    <a:lumMod val="50000"/>
                  </a:schemeClr>
                </a:solidFill>
              </a:rPr>
              <a:t>From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 the </a:t>
            </a:r>
            <a:r>
              <a:rPr lang="fr-FR" b="1" dirty="0" err="1">
                <a:solidFill>
                  <a:schemeClr val="accent2">
                    <a:lumMod val="50000"/>
                  </a:schemeClr>
                </a:solidFill>
              </a:rPr>
              <a:t>industry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 to </a:t>
            </a:r>
            <a:r>
              <a:rPr lang="fr-FR" b="1" dirty="0" err="1">
                <a:solidFill>
                  <a:schemeClr val="accent2">
                    <a:lumMod val="50000"/>
                  </a:schemeClr>
                </a:solidFill>
              </a:rPr>
              <a:t>consumers</a:t>
            </a:r>
            <a:endParaRPr lang="fr-F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xmlns="" id="{7B80D9A7-2A2F-4B08-8A21-2CFE11D16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46" t="11896"/>
          <a:stretch/>
        </p:blipFill>
        <p:spPr>
          <a:xfrm>
            <a:off x="1857184" y="1870842"/>
            <a:ext cx="8477632" cy="424618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3D0A95F9-2795-4BB9-B4E0-CB658D63BC84}"/>
              </a:ext>
            </a:extLst>
          </p:cNvPr>
          <p:cNvSpPr txBox="1"/>
          <p:nvPr/>
        </p:nvSpPr>
        <p:spPr>
          <a:xfrm rot="10800000" flipV="1">
            <a:off x="1857184" y="6117022"/>
            <a:ext cx="3905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http://revedeliberte.com/blog/societe-de-consommation/</a:t>
            </a:r>
          </a:p>
        </p:txBody>
      </p:sp>
    </p:spTree>
    <p:extLst>
      <p:ext uri="{BB962C8B-B14F-4D97-AF65-F5344CB8AC3E}">
        <p14:creationId xmlns:p14="http://schemas.microsoft.com/office/powerpoint/2010/main" val="401319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BFBB0AC-FC36-4E06-8568-73ADD2AE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A) Cold Chain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D3A25B5C-769E-41BA-A16C-18C0A8B14DE6}"/>
              </a:ext>
            </a:extLst>
          </p:cNvPr>
          <p:cNvSpPr txBox="1"/>
          <p:nvPr/>
        </p:nvSpPr>
        <p:spPr>
          <a:xfrm>
            <a:off x="590550" y="2354729"/>
            <a:ext cx="6332764" cy="360098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fr-FR" sz="2000" b="1" dirty="0"/>
              <a:t>A temperature-controlled supply chain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v"/>
            </a:pPr>
            <a:endParaRPr lang="fr-FR" sz="2000" b="1" dirty="0"/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fr-FR" sz="2000" b="1" dirty="0"/>
              <a:t>+2 °C to +8 °C for fresh food products </a:t>
            </a:r>
          </a:p>
          <a:p>
            <a:pPr>
              <a:buClr>
                <a:srgbClr val="92D050"/>
              </a:buClr>
            </a:pPr>
            <a:endParaRPr lang="fr-FR" sz="2000" b="1" dirty="0"/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GB" sz="2000" b="1" dirty="0"/>
              <a:t>To preserve and to ensure the </a:t>
            </a:r>
            <a:r>
              <a:rPr lang="en-GB" sz="2000" b="1" dirty="0">
                <a:solidFill>
                  <a:srgbClr val="FF0000"/>
                </a:solidFill>
              </a:rPr>
              <a:t>shelf life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v"/>
            </a:pPr>
            <a:endParaRPr lang="en-GB" sz="2000" b="1" dirty="0"/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GB" sz="2000" b="1" dirty="0"/>
              <a:t>UNBROKEN </a:t>
            </a:r>
            <a:r>
              <a:rPr lang="fr-FR" sz="2000" b="1" dirty="0">
                <a:solidFill>
                  <a:srgbClr val="FF0000"/>
                </a:solidFill>
              </a:rPr>
              <a:t>⚠</a:t>
            </a:r>
            <a:r>
              <a:rPr lang="en-GB" sz="2000" b="1" dirty="0"/>
              <a:t> </a:t>
            </a:r>
            <a:r>
              <a:rPr lang="en-GB" sz="2000" b="1" dirty="0">
                <a:sym typeface="Wingdings" panose="05000000000000000000" pitchFamily="2" charset="2"/>
              </a:rPr>
              <a:t> </a:t>
            </a:r>
            <a:r>
              <a:rPr lang="en-GB" sz="2000" b="1" dirty="0"/>
              <a:t> </a:t>
            </a:r>
            <a:r>
              <a:rPr lang="fr-FR" sz="2000" b="1" dirty="0" err="1"/>
              <a:t>uninterrupted</a:t>
            </a:r>
            <a:r>
              <a:rPr lang="fr-FR" sz="2000" b="1" dirty="0"/>
              <a:t> </a:t>
            </a:r>
            <a:r>
              <a:rPr lang="fr-FR" sz="2000" b="1" dirty="0" err="1"/>
              <a:t>series</a:t>
            </a:r>
            <a:r>
              <a:rPr lang="fr-FR" sz="2000" b="1" dirty="0"/>
              <a:t> of </a:t>
            </a:r>
            <a:r>
              <a:rPr lang="fr-FR" sz="2000" b="1" dirty="0" err="1"/>
              <a:t>refrigerated</a:t>
            </a:r>
            <a:r>
              <a:rPr lang="fr-FR" sz="2000" b="1" dirty="0"/>
              <a:t> areas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v"/>
            </a:pPr>
            <a:endParaRPr lang="fr-FR" sz="2000" b="1" dirty="0"/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fr-FR" sz="2000" b="1" dirty="0"/>
              <a:t> </a:t>
            </a:r>
            <a:r>
              <a:rPr lang="fr-FR" sz="2800" b="1" dirty="0">
                <a:solidFill>
                  <a:srgbClr val="FF0000"/>
                </a:solidFill>
              </a:rPr>
              <a:t>X </a:t>
            </a:r>
            <a:r>
              <a:rPr lang="fr-FR" sz="2000" b="1" dirty="0"/>
              <a:t>food </a:t>
            </a:r>
            <a:r>
              <a:rPr lang="fr-FR" sz="2000" b="1" dirty="0" err="1"/>
              <a:t>poisonning</a:t>
            </a:r>
            <a:r>
              <a:rPr lang="fr-FR" sz="2000" b="1" dirty="0"/>
              <a:t> (</a:t>
            </a:r>
            <a:r>
              <a:rPr lang="en-GB" sz="2000" b="1" dirty="0"/>
              <a:t>harmful bacteria</a:t>
            </a:r>
            <a:r>
              <a:rPr lang="fr-FR" sz="2000" b="1" dirty="0"/>
              <a:t>) </a:t>
            </a:r>
            <a:r>
              <a:rPr lang="fr-FR" sz="2800" b="1" dirty="0" smtClean="0">
                <a:solidFill>
                  <a:srgbClr val="FF0000"/>
                </a:solidFill>
              </a:rPr>
              <a:t>X</a:t>
            </a:r>
            <a:endParaRPr lang="fr-FR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DBB812EE-9E4A-4343-9491-236825279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26" t="6669" r="805" b="10636"/>
          <a:stretch/>
        </p:blipFill>
        <p:spPr>
          <a:xfrm>
            <a:off x="7904510" y="2143125"/>
            <a:ext cx="3696940" cy="347662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90991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BC789A4-30CD-4747-AC26-7DC84E45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B) Packaging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195" y="5319484"/>
            <a:ext cx="41510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https://www.usinenouvelle.com/expo/pla-1061-pasta-box-560-ml-p301496.html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20079" r="22619" b="11666"/>
          <a:stretch/>
        </p:blipFill>
        <p:spPr bwMode="auto">
          <a:xfrm>
            <a:off x="812800" y="2141078"/>
            <a:ext cx="3091543" cy="31205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416" y="2206171"/>
            <a:ext cx="2872468" cy="305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457244" y="1872342"/>
            <a:ext cx="3526972" cy="3847207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fr-FR" sz="2000" b="1" u="sng" dirty="0"/>
              <a:t>Packaging :</a:t>
            </a:r>
          </a:p>
          <a:p>
            <a:r>
              <a:rPr lang="en-US" dirty="0"/>
              <a:t>to use materials to wrap the product</a:t>
            </a:r>
            <a:endParaRPr lang="fr-FR" dirty="0"/>
          </a:p>
          <a:p>
            <a:endParaRPr lang="fr-FR" u="sng" dirty="0"/>
          </a:p>
          <a:p>
            <a:r>
              <a:rPr lang="fr-FR" sz="2000" b="1" u="sng" dirty="0"/>
              <a:t>Plastic box : </a:t>
            </a:r>
          </a:p>
          <a:p>
            <a:r>
              <a:rPr lang="fr-FR" dirty="0"/>
              <a:t>The </a:t>
            </a:r>
            <a:r>
              <a:rPr lang="fr-FR" dirty="0" err="1"/>
              <a:t>steam</a:t>
            </a:r>
            <a:r>
              <a:rPr lang="fr-FR" dirty="0"/>
              <a:t> </a:t>
            </a:r>
            <a:r>
              <a:rPr lang="fr-FR" dirty="0" err="1"/>
              <a:t>cook</a:t>
            </a:r>
            <a:r>
              <a:rPr lang="fr-FR" dirty="0"/>
              <a:t> the </a:t>
            </a:r>
            <a:r>
              <a:rPr lang="fr-FR" dirty="0" err="1"/>
              <a:t>pasta</a:t>
            </a:r>
            <a:endParaRPr lang="fr-FR" dirty="0"/>
          </a:p>
          <a:p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2000" b="1" u="sng" dirty="0"/>
              <a:t>Carton box: </a:t>
            </a:r>
          </a:p>
          <a:p>
            <a:r>
              <a:rPr lang="fr-FR" dirty="0" err="1"/>
              <a:t>Protect</a:t>
            </a:r>
            <a:r>
              <a:rPr lang="fr-FR" dirty="0"/>
              <a:t> the </a:t>
            </a:r>
            <a:r>
              <a:rPr lang="fr-FR" dirty="0" err="1"/>
              <a:t>product</a:t>
            </a:r>
            <a:endParaRPr lang="fr-FR" dirty="0"/>
          </a:p>
          <a:p>
            <a:r>
              <a:rPr lang="fr-FR" dirty="0" err="1"/>
              <a:t>Easy</a:t>
            </a:r>
            <a:r>
              <a:rPr lang="fr-FR" dirty="0"/>
              <a:t> transport</a:t>
            </a:r>
          </a:p>
          <a:p>
            <a:endParaRPr lang="fr-FR" dirty="0"/>
          </a:p>
          <a:p>
            <a:r>
              <a:rPr lang="fr-FR" sz="2000" b="1" dirty="0"/>
              <a:t>A fork </a:t>
            </a:r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by compagnies</a:t>
            </a:r>
          </a:p>
          <a:p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620000" y="5542406"/>
            <a:ext cx="457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http://www.one-emballage.com/media/resizedimages/</a:t>
            </a:r>
          </a:p>
        </p:txBody>
      </p:sp>
    </p:spTree>
    <p:extLst>
      <p:ext uri="{BB962C8B-B14F-4D97-AF65-F5344CB8AC3E}">
        <p14:creationId xmlns:p14="http://schemas.microsoft.com/office/powerpoint/2010/main" val="280641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CE49D5D-7D0B-4650-B2D1-4DE98AF6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C) Transport and distribution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2" y="2348885"/>
            <a:ext cx="4301520" cy="269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051" y="2348884"/>
            <a:ext cx="3898550" cy="260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à coins arrondis 2"/>
          <p:cNvSpPr/>
          <p:nvPr/>
        </p:nvSpPr>
        <p:spPr>
          <a:xfrm>
            <a:off x="3381829" y="5275716"/>
            <a:ext cx="4789714" cy="6535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Transport truck </a:t>
            </a:r>
            <a:r>
              <a:rPr lang="fr-FR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fr-FR" sz="2000" dirty="0" err="1">
                <a:solidFill>
                  <a:schemeClr val="tx1"/>
                </a:solidFill>
              </a:rPr>
              <a:t>supermarket</a:t>
            </a:r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49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F52B753-919B-46FA-AD20-B4EC569B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V) Conclusion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0B18956-58E1-4465-8845-CB7C83B6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49" y="2472630"/>
            <a:ext cx="5483051" cy="3084109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/>
              <a:t> </a:t>
            </a:r>
            <a:r>
              <a:rPr lang="fr-FR" sz="2400" dirty="0" err="1"/>
              <a:t>Responsability</a:t>
            </a:r>
            <a:r>
              <a:rPr lang="fr-FR" sz="2400" dirty="0"/>
              <a:t> of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actors</a:t>
            </a:r>
            <a:r>
              <a:rPr lang="fr-FR" sz="2400" dirty="0"/>
              <a:t>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400" dirty="0"/>
              <a:t>  </a:t>
            </a:r>
            <a:r>
              <a:rPr lang="fr-FR" sz="2400" dirty="0" err="1"/>
              <a:t>Hygien</a:t>
            </a:r>
            <a:r>
              <a:rPr lang="fr-FR" sz="2400" dirty="0"/>
              <a:t> and </a:t>
            </a:r>
            <a:r>
              <a:rPr lang="fr-FR" sz="2400" dirty="0" err="1"/>
              <a:t>quality</a:t>
            </a:r>
            <a:r>
              <a:rPr lang="fr-FR" sz="2400" dirty="0"/>
              <a:t> </a:t>
            </a:r>
            <a:r>
              <a:rPr lang="fr-FR" sz="2400" dirty="0" err="1"/>
              <a:t>controls</a:t>
            </a:r>
            <a:r>
              <a:rPr lang="fr-FR" sz="2400" dirty="0"/>
              <a:t> (cold chain)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400" dirty="0"/>
              <a:t> </a:t>
            </a:r>
            <a:r>
              <a:rPr lang="fr-FR" sz="2400" dirty="0" err="1"/>
              <a:t>Improve</a:t>
            </a:r>
            <a:r>
              <a:rPr lang="fr-FR" sz="2400" dirty="0"/>
              <a:t> the </a:t>
            </a:r>
            <a:r>
              <a:rPr lang="fr-FR" sz="2400" dirty="0" err="1"/>
              <a:t>quantity</a:t>
            </a:r>
            <a:r>
              <a:rPr lang="fr-FR" sz="2400" dirty="0"/>
              <a:t> and the </a:t>
            </a:r>
            <a:r>
              <a:rPr lang="fr-FR" sz="2400" dirty="0" err="1"/>
              <a:t>quality</a:t>
            </a:r>
            <a:endParaRPr lang="fr-FR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2400" dirty="0"/>
              <a:t> </a:t>
            </a:r>
            <a:r>
              <a:rPr lang="fr-FR" sz="2400" dirty="0" err="1"/>
              <a:t>Innovate</a:t>
            </a:r>
            <a:r>
              <a:rPr lang="fr-FR" sz="2400" dirty="0"/>
              <a:t> to </a:t>
            </a:r>
            <a:r>
              <a:rPr lang="fr-FR" sz="2400" dirty="0" err="1"/>
              <a:t>satisfy</a:t>
            </a:r>
            <a:r>
              <a:rPr lang="fr-FR" sz="2400" dirty="0"/>
              <a:t> the </a:t>
            </a:r>
            <a:r>
              <a:rPr lang="fr-FR" sz="2400" dirty="0" err="1"/>
              <a:t>request</a:t>
            </a:r>
            <a:endParaRPr lang="fr-FR" sz="2400" dirty="0"/>
          </a:p>
          <a:p>
            <a:endParaRPr lang="fr-FR" dirty="0"/>
          </a:p>
          <a:p>
            <a:pPr>
              <a:buFont typeface="Wingdings" panose="05000000000000000000" pitchFamily="2" charset="2"/>
              <a:buChar char="q"/>
            </a:pPr>
            <a:endParaRPr lang="fr-FR" dirty="0"/>
          </a:p>
          <a:p>
            <a:pPr>
              <a:buFont typeface="Wingdings" panose="05000000000000000000" pitchFamily="2" charset="2"/>
              <a:buChar char="q"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5CAAD3F-CA0D-4846-AE91-6F8858B0B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55" y="2472630"/>
            <a:ext cx="5125496" cy="25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26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8FA237C-CA42-4218-9F7A-821D40A9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Bibliographie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DFEAEBB-DB82-44B9-A002-26A3F8BB8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>
                <a:hlinkClick r:id="rId2"/>
              </a:rPr>
              <a:t>http://www.madehow.com/Volume-2/Ketchup.html</a:t>
            </a:r>
            <a:endParaRPr lang="fr-FR" sz="1600" dirty="0"/>
          </a:p>
          <a:p>
            <a:r>
              <a:rPr lang="fr-FR" sz="1600" dirty="0">
                <a:hlinkClick r:id="rId3"/>
              </a:rPr>
              <a:t>http://www.silverson.com/us/resource-library/application-reports/manufacture-of-tomato-sauces-and-ketchups/</a:t>
            </a:r>
            <a:endParaRPr lang="fr-FR" sz="1600" dirty="0"/>
          </a:p>
          <a:p>
            <a:r>
              <a:rPr lang="fr-FR" sz="1600" dirty="0">
                <a:hlinkClick r:id="rId4"/>
              </a:rPr>
              <a:t>https://www.google.fr/search?q=pasta+process&amp;rlz=1C1AVNE_enFR716FR723&amp;source=lnms&amp;tbm=isch&amp;sa=X&amp;ved=0ahUKEwjQ0enfp7TZAhVCbRQKHWVqA0sQ_AUICigB&amp;biw=1366&amp;bih=662#imgrc=HscuHsv9Sdiz_M</a:t>
            </a:r>
            <a:endParaRPr lang="fr-FR" sz="1600" dirty="0"/>
          </a:p>
          <a:p>
            <a:r>
              <a:rPr lang="en-US" sz="1600" dirty="0">
                <a:hlinkClick r:id="rId5"/>
              </a:rPr>
              <a:t>https://en.oxforddictionaries.com/definition/agriculture</a:t>
            </a:r>
            <a:endParaRPr lang="en-US" sz="1600" dirty="0"/>
          </a:p>
          <a:p>
            <a:r>
              <a:rPr lang="nl-NL" sz="1600" dirty="0">
                <a:hlinkClick r:id="rId6"/>
              </a:rPr>
              <a:t>https://en.wikipedia.org/wiki/Food_processing</a:t>
            </a:r>
            <a:endParaRPr lang="nl-NL" sz="1600" dirty="0"/>
          </a:p>
          <a:p>
            <a:r>
              <a:rPr lang="en-US" sz="1600" dirty="0">
                <a:hlinkClick r:id="rId7"/>
              </a:rPr>
              <a:t>https://en.oxforddictionaries.com/definition/science</a:t>
            </a:r>
            <a:endParaRPr lang="en-US" sz="1600" dirty="0"/>
          </a:p>
          <a:p>
            <a:r>
              <a:rPr lang="en-US" sz="1600" dirty="0">
                <a:hlinkClick r:id="rId8"/>
              </a:rPr>
              <a:t>https://en.oxforddictionaries.com/definition/technology</a:t>
            </a:r>
            <a:endParaRPr lang="en-US" sz="1600" dirty="0"/>
          </a:p>
          <a:p>
            <a:r>
              <a:rPr lang="fr-FR" sz="1600" dirty="0">
                <a:hlinkClick r:id="rId9"/>
              </a:rPr>
              <a:t>https://www.viandesetproduitscarnes.fr/index.php?option=com_content&amp;view=article&amp;id=146:cuisson-industrielle-des-viandes-vol-27-6&amp;catid=89&amp;Itemid=466&amp;lang=fr</a:t>
            </a:r>
            <a:r>
              <a:rPr lang="fr-FR" sz="1600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686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xmlns="" id="{D8DC9C62-AC71-450F-BF1A-094135FBB556}"/>
              </a:ext>
            </a:extLst>
          </p:cNvPr>
          <p:cNvSpPr txBox="1">
            <a:spLocks/>
          </p:cNvSpPr>
          <p:nvPr/>
        </p:nvSpPr>
        <p:spPr>
          <a:xfrm>
            <a:off x="1066800" y="1925198"/>
            <a:ext cx="10058400" cy="230275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Font typeface="Calibri" panose="020F0502020204030204" pitchFamily="34" charset="0"/>
              <a:buNone/>
            </a:pPr>
            <a:r>
              <a:rPr lang="fr-FR" sz="3600" dirty="0" err="1">
                <a:solidFill>
                  <a:schemeClr val="accent3">
                    <a:lumMod val="50000"/>
                  </a:schemeClr>
                </a:solidFill>
                <a:latin typeface="Rockwell Extra Bold" panose="02060903040505020403" pitchFamily="18" charset="0"/>
              </a:rPr>
              <a:t>Thank</a:t>
            </a:r>
            <a:r>
              <a:rPr lang="fr-FR" sz="3600" dirty="0">
                <a:solidFill>
                  <a:schemeClr val="accent3">
                    <a:lumMod val="50000"/>
                  </a:schemeClr>
                </a:solidFill>
                <a:latin typeface="Rockwell Extra Bold" panose="02060903040505020403" pitchFamily="18" charset="0"/>
              </a:rPr>
              <a:t> </a:t>
            </a:r>
            <a:r>
              <a:rPr lang="fr-FR" sz="3600" dirty="0" err="1">
                <a:solidFill>
                  <a:schemeClr val="accent3">
                    <a:lumMod val="50000"/>
                  </a:schemeClr>
                </a:solidFill>
                <a:latin typeface="Rockwell Extra Bold" panose="02060903040505020403" pitchFamily="18" charset="0"/>
              </a:rPr>
              <a:t>you</a:t>
            </a:r>
            <a:r>
              <a:rPr lang="fr-FR" sz="3600" dirty="0">
                <a:solidFill>
                  <a:schemeClr val="accent3">
                    <a:lumMod val="50000"/>
                  </a:schemeClr>
                </a:solidFill>
                <a:latin typeface="Rockwell Extra Bold" panose="02060903040505020403" pitchFamily="18" charset="0"/>
              </a:rPr>
              <a:t> for </a:t>
            </a:r>
            <a:r>
              <a:rPr lang="fr-FR" sz="3600" dirty="0" err="1">
                <a:solidFill>
                  <a:schemeClr val="accent3">
                    <a:lumMod val="50000"/>
                  </a:schemeClr>
                </a:solidFill>
                <a:latin typeface="Rockwell Extra Bold" panose="02060903040505020403" pitchFamily="18" charset="0"/>
              </a:rPr>
              <a:t>your</a:t>
            </a:r>
            <a:r>
              <a:rPr lang="fr-FR" sz="3600" dirty="0">
                <a:solidFill>
                  <a:schemeClr val="accent3">
                    <a:lumMod val="50000"/>
                  </a:schemeClr>
                </a:solidFill>
                <a:latin typeface="Rockwell Extra Bold" panose="02060903040505020403" pitchFamily="18" charset="0"/>
              </a:rPr>
              <a:t> attention ! </a:t>
            </a:r>
          </a:p>
          <a:p>
            <a:pPr marL="0" indent="0" algn="ctr">
              <a:lnSpc>
                <a:spcPct val="200000"/>
              </a:lnSpc>
              <a:buFont typeface="Calibri" panose="020F0502020204030204" pitchFamily="34" charset="0"/>
              <a:buNone/>
            </a:pPr>
            <a:r>
              <a:rPr lang="fr-FR" sz="3600" dirty="0">
                <a:solidFill>
                  <a:schemeClr val="accent3">
                    <a:lumMod val="50000"/>
                  </a:schemeClr>
                </a:solidFill>
                <a:latin typeface="Rockwell Extra Bold" panose="02060903040505020403" pitchFamily="18" charset="0"/>
              </a:rPr>
              <a:t>Do </a:t>
            </a:r>
            <a:r>
              <a:rPr lang="fr-FR" sz="3600" dirty="0" err="1">
                <a:solidFill>
                  <a:schemeClr val="accent3">
                    <a:lumMod val="50000"/>
                  </a:schemeClr>
                </a:solidFill>
                <a:latin typeface="Rockwell Extra Bold" panose="02060903040505020403" pitchFamily="18" charset="0"/>
              </a:rPr>
              <a:t>you</a:t>
            </a:r>
            <a:r>
              <a:rPr lang="fr-FR" sz="3600" dirty="0">
                <a:solidFill>
                  <a:schemeClr val="accent3">
                    <a:lumMod val="50000"/>
                  </a:schemeClr>
                </a:solidFill>
                <a:latin typeface="Rockwell Extra Bold" panose="02060903040505020403" pitchFamily="18" charset="0"/>
              </a:rPr>
              <a:t> have </a:t>
            </a:r>
            <a:r>
              <a:rPr lang="fr-FR" sz="3600" dirty="0" err="1">
                <a:solidFill>
                  <a:schemeClr val="accent3">
                    <a:lumMod val="50000"/>
                  </a:schemeClr>
                </a:solidFill>
                <a:latin typeface="Rockwell Extra Bold" panose="02060903040505020403" pitchFamily="18" charset="0"/>
              </a:rPr>
              <a:t>any</a:t>
            </a:r>
            <a:r>
              <a:rPr lang="fr-FR" sz="3600" dirty="0">
                <a:solidFill>
                  <a:schemeClr val="accent3">
                    <a:lumMod val="50000"/>
                  </a:schemeClr>
                </a:solidFill>
                <a:latin typeface="Rockwell Extra Bold" panose="02060903040505020403" pitchFamily="18" charset="0"/>
              </a:rPr>
              <a:t> questions ? </a:t>
            </a:r>
          </a:p>
        </p:txBody>
      </p:sp>
    </p:spTree>
    <p:extLst>
      <p:ext uri="{BB962C8B-B14F-4D97-AF65-F5344CB8AC3E}">
        <p14:creationId xmlns:p14="http://schemas.microsoft.com/office/powerpoint/2010/main" val="365537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A69CA237-462B-4561-B9A6-0BEBC354A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 flipH="1">
            <a:off x="1174281" y="802237"/>
            <a:ext cx="4706754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kumimoji="0" lang="fr-FR" altLang="fr-FR" b="1" i="0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able of contents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03199134-3D4B-4916-A57E-616F0DC92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281" y="1931158"/>
            <a:ext cx="10433785" cy="4238906"/>
          </a:xfrm>
        </p:spPr>
        <p:txBody>
          <a:bodyPr>
            <a:normAutofit fontScale="92500" lnSpcReduction="10000"/>
          </a:bodyPr>
          <a:lstStyle/>
          <a:p>
            <a:r>
              <a:rPr lang="fr-FR" sz="2100" dirty="0"/>
              <a:t>I</a:t>
            </a:r>
            <a:r>
              <a:rPr lang="fr-FR" sz="2400" dirty="0"/>
              <a:t>) </a:t>
            </a:r>
            <a:r>
              <a:rPr lang="fr-FR" sz="2400" dirty="0" err="1"/>
              <a:t>Definitions</a:t>
            </a:r>
            <a:r>
              <a:rPr lang="fr-FR" sz="2400" dirty="0"/>
              <a:t> </a:t>
            </a:r>
          </a:p>
          <a:p>
            <a:r>
              <a:rPr lang="fr-FR" sz="2400" dirty="0"/>
              <a:t>II) The food supply chain</a:t>
            </a:r>
          </a:p>
          <a:p>
            <a:r>
              <a:rPr lang="fr-FR" sz="2400" dirty="0"/>
              <a:t>III) Transformation of </a:t>
            </a:r>
            <a:r>
              <a:rPr lang="fr-FR" sz="2400" dirty="0" err="1"/>
              <a:t>raw</a:t>
            </a:r>
            <a:r>
              <a:rPr lang="fr-FR" sz="2400" dirty="0"/>
              <a:t> </a:t>
            </a:r>
            <a:r>
              <a:rPr lang="fr-FR" sz="2400" dirty="0" err="1"/>
              <a:t>materials</a:t>
            </a:r>
            <a:endParaRPr lang="fr-FR" sz="2400" dirty="0"/>
          </a:p>
          <a:p>
            <a:pPr lvl="2">
              <a:buFont typeface="Arial"/>
              <a:buChar char="•"/>
            </a:pPr>
            <a:r>
              <a:rPr lang="fr-FR" sz="2000" dirty="0"/>
              <a:t>A) </a:t>
            </a:r>
            <a:r>
              <a:rPr lang="fr-FR" sz="2000" dirty="0" err="1"/>
              <a:t>Tomato</a:t>
            </a:r>
            <a:r>
              <a:rPr lang="fr-FR" sz="2000" dirty="0"/>
              <a:t> sauce</a:t>
            </a:r>
          </a:p>
          <a:p>
            <a:pPr lvl="2">
              <a:buFont typeface="Arial"/>
              <a:buChar char="•"/>
            </a:pPr>
            <a:r>
              <a:rPr lang="fr-FR" sz="2000" dirty="0"/>
              <a:t>B) </a:t>
            </a:r>
            <a:r>
              <a:rPr lang="fr-FR" sz="2000" dirty="0" err="1"/>
              <a:t>Meat</a:t>
            </a:r>
            <a:r>
              <a:rPr lang="fr-FR" sz="2000" dirty="0"/>
              <a:t> </a:t>
            </a:r>
          </a:p>
          <a:p>
            <a:pPr lvl="2">
              <a:buFont typeface="Arial"/>
              <a:buChar char="•"/>
            </a:pPr>
            <a:r>
              <a:rPr lang="fr-FR" sz="2000" dirty="0"/>
              <a:t>C) Pasta </a:t>
            </a:r>
          </a:p>
          <a:p>
            <a:r>
              <a:rPr lang="fr-FR" sz="2400" dirty="0"/>
              <a:t>IV)  </a:t>
            </a:r>
            <a:r>
              <a:rPr lang="fr-FR" sz="2400" dirty="0" err="1"/>
              <a:t>From</a:t>
            </a:r>
            <a:r>
              <a:rPr lang="fr-FR" sz="2400" dirty="0"/>
              <a:t> the </a:t>
            </a:r>
            <a:r>
              <a:rPr lang="fr-FR" sz="2400" dirty="0" err="1"/>
              <a:t>industry</a:t>
            </a:r>
            <a:r>
              <a:rPr lang="fr-FR" sz="2400" dirty="0"/>
              <a:t> to </a:t>
            </a:r>
            <a:r>
              <a:rPr lang="fr-FR" sz="2400" dirty="0" err="1"/>
              <a:t>consumers</a:t>
            </a:r>
            <a:endParaRPr lang="fr-FR" sz="2400" dirty="0"/>
          </a:p>
          <a:p>
            <a:pPr lvl="2">
              <a:buFont typeface="Arial"/>
              <a:buChar char="•"/>
            </a:pPr>
            <a:r>
              <a:rPr lang="fr-FR" sz="2000" dirty="0"/>
              <a:t>A) Cold chain</a:t>
            </a:r>
          </a:p>
          <a:p>
            <a:pPr lvl="2">
              <a:buFont typeface="Arial"/>
              <a:buChar char="•"/>
            </a:pPr>
            <a:r>
              <a:rPr lang="fr-FR" sz="2000" dirty="0"/>
              <a:t>B) Packaging</a:t>
            </a:r>
          </a:p>
          <a:p>
            <a:pPr lvl="2">
              <a:buFont typeface="Arial"/>
              <a:buChar char="•"/>
            </a:pPr>
            <a:r>
              <a:rPr lang="fr-FR" sz="2000" dirty="0"/>
              <a:t>C) Transport and distribution</a:t>
            </a:r>
          </a:p>
          <a:p>
            <a:r>
              <a:rPr lang="fr-FR" sz="2400" dirty="0"/>
              <a:t>V) Conclusion</a:t>
            </a:r>
          </a:p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2A7F1A3D-393D-4522-9DCC-C2AF15DA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361" y="1775378"/>
            <a:ext cx="4550465" cy="45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3B9AA9B-CF75-44E8-B451-4584B9BF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781" y="681037"/>
            <a:ext cx="10515600" cy="837142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I)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Definitions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56EC86E-5338-45CA-AAFC-4F83863D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4" y="1775534"/>
            <a:ext cx="10426965" cy="44014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3600" b="1" dirty="0"/>
              <a:t>Food production :</a:t>
            </a:r>
          </a:p>
          <a:p>
            <a:pPr marL="52578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200" b="1" u="sng" dirty="0"/>
              <a:t>Agriculture</a:t>
            </a:r>
            <a:r>
              <a:rPr lang="fr-FR" b="1" u="sng" dirty="0"/>
              <a:t> </a:t>
            </a:r>
            <a:r>
              <a:rPr lang="fr-FR" dirty="0"/>
              <a:t>: </a:t>
            </a:r>
          </a:p>
          <a:p>
            <a:pPr marL="525780" lvl="1" indent="0">
              <a:lnSpc>
                <a:spcPct val="160000"/>
              </a:lnSpc>
              <a:buNone/>
            </a:pPr>
            <a:r>
              <a:rPr lang="fr-FR" sz="2000" dirty="0"/>
              <a:t>The science or practice of </a:t>
            </a:r>
            <a:r>
              <a:rPr lang="fr-FR" sz="2000" dirty="0" err="1"/>
              <a:t>farming</a:t>
            </a:r>
            <a:r>
              <a:rPr lang="fr-FR" sz="2000" dirty="0"/>
              <a:t>, </a:t>
            </a:r>
            <a:r>
              <a:rPr lang="fr-FR" sz="2000" dirty="0" err="1"/>
              <a:t>including</a:t>
            </a:r>
            <a:r>
              <a:rPr lang="fr-FR" sz="2000" dirty="0"/>
              <a:t> cultivation of the </a:t>
            </a:r>
            <a:r>
              <a:rPr lang="fr-FR" sz="2000" dirty="0" err="1"/>
              <a:t>soil</a:t>
            </a:r>
            <a:r>
              <a:rPr lang="fr-FR" sz="2000" dirty="0"/>
              <a:t> for the </a:t>
            </a:r>
            <a:r>
              <a:rPr lang="fr-FR" sz="2000" dirty="0" err="1"/>
              <a:t>growing</a:t>
            </a:r>
            <a:r>
              <a:rPr lang="fr-FR" sz="2000" dirty="0"/>
              <a:t> of </a:t>
            </a:r>
            <a:r>
              <a:rPr lang="fr-FR" sz="2000" dirty="0" err="1"/>
              <a:t>crops</a:t>
            </a:r>
            <a:r>
              <a:rPr lang="fr-FR" sz="2000" dirty="0"/>
              <a:t> and the </a:t>
            </a:r>
            <a:r>
              <a:rPr lang="fr-FR" sz="2000" dirty="0" err="1"/>
              <a:t>rearing</a:t>
            </a:r>
            <a:r>
              <a:rPr lang="fr-FR" sz="2000" dirty="0"/>
              <a:t> of </a:t>
            </a:r>
            <a:r>
              <a:rPr lang="fr-FR" sz="2000" dirty="0" err="1"/>
              <a:t>animals</a:t>
            </a:r>
            <a:r>
              <a:rPr lang="fr-FR" sz="2000" dirty="0"/>
              <a:t> to </a:t>
            </a:r>
            <a:r>
              <a:rPr lang="fr-FR" sz="2000" dirty="0" err="1"/>
              <a:t>provide</a:t>
            </a:r>
            <a:r>
              <a:rPr lang="fr-FR" sz="2000" dirty="0"/>
              <a:t> food, </a:t>
            </a:r>
            <a:r>
              <a:rPr lang="fr-FR" sz="2000" dirty="0" err="1"/>
              <a:t>wool</a:t>
            </a:r>
            <a:r>
              <a:rPr lang="fr-FR" sz="2000" dirty="0"/>
              <a:t>, and </a:t>
            </a:r>
            <a:r>
              <a:rPr lang="fr-FR" sz="2000" dirty="0" err="1"/>
              <a:t>other</a:t>
            </a:r>
            <a:r>
              <a:rPr lang="fr-FR" sz="2000" dirty="0"/>
              <a:t> products</a:t>
            </a:r>
            <a:r>
              <a:rPr lang="fr-FR" sz="1400" dirty="0"/>
              <a:t>.   (</a:t>
            </a:r>
            <a:r>
              <a:rPr lang="en-US" sz="1400" dirty="0">
                <a:hlinkClick r:id="rId2"/>
              </a:rPr>
              <a:t>https://en.oxforddictionaries.com/definition/agriculture</a:t>
            </a:r>
            <a:r>
              <a:rPr lang="en-US" sz="1400" dirty="0"/>
              <a:t>)</a:t>
            </a:r>
            <a:endParaRPr lang="fr-FR" sz="1400" dirty="0"/>
          </a:p>
          <a:p>
            <a:pPr marL="52578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200" b="1" u="sng" dirty="0"/>
              <a:t>Food </a:t>
            </a:r>
            <a:r>
              <a:rPr lang="fr-FR" sz="2200" b="1" u="sng" dirty="0" err="1"/>
              <a:t>processing</a:t>
            </a:r>
            <a:r>
              <a:rPr lang="fr-FR" sz="2200" b="1" u="sng" dirty="0"/>
              <a:t> </a:t>
            </a:r>
            <a:r>
              <a:rPr lang="fr-FR" sz="2200" dirty="0"/>
              <a:t> </a:t>
            </a:r>
          </a:p>
          <a:p>
            <a:pPr marL="525780" lvl="1" indent="0">
              <a:lnSpc>
                <a:spcPct val="160000"/>
              </a:lnSpc>
              <a:buNone/>
            </a:pPr>
            <a:r>
              <a:rPr lang="fr-FR" sz="2000" dirty="0"/>
              <a:t>The transformation of </a:t>
            </a:r>
            <a:r>
              <a:rPr lang="fr-FR" sz="2000" dirty="0" err="1"/>
              <a:t>raw</a:t>
            </a:r>
            <a:r>
              <a:rPr lang="fr-FR" sz="2000" dirty="0"/>
              <a:t> </a:t>
            </a:r>
            <a:r>
              <a:rPr lang="fr-FR" sz="2000" dirty="0" err="1"/>
              <a:t>ingredients</a:t>
            </a:r>
            <a:r>
              <a:rPr lang="fr-FR" sz="2000" dirty="0"/>
              <a:t>, by </a:t>
            </a:r>
            <a:r>
              <a:rPr lang="fr-FR" sz="2000" dirty="0" err="1"/>
              <a:t>physical</a:t>
            </a:r>
            <a:r>
              <a:rPr lang="fr-FR" sz="2000" dirty="0"/>
              <a:t> or </a:t>
            </a:r>
            <a:r>
              <a:rPr lang="fr-FR" sz="2000" dirty="0" err="1"/>
              <a:t>chemical</a:t>
            </a:r>
            <a:r>
              <a:rPr lang="fr-FR" sz="2000" dirty="0"/>
              <a:t> </a:t>
            </a:r>
            <a:r>
              <a:rPr lang="fr-FR" sz="2000" dirty="0" err="1"/>
              <a:t>means</a:t>
            </a:r>
            <a:r>
              <a:rPr lang="fr-FR" sz="2000" dirty="0"/>
              <a:t> </a:t>
            </a:r>
            <a:r>
              <a:rPr lang="fr-FR" sz="2000" dirty="0" err="1"/>
              <a:t>into</a:t>
            </a:r>
            <a:r>
              <a:rPr lang="fr-FR" sz="2000" dirty="0"/>
              <a:t> food. Food </a:t>
            </a:r>
            <a:r>
              <a:rPr lang="fr-FR" sz="2000" dirty="0" err="1"/>
              <a:t>processing</a:t>
            </a:r>
            <a:r>
              <a:rPr lang="fr-FR" sz="2000" dirty="0"/>
              <a:t> combines </a:t>
            </a:r>
            <a:r>
              <a:rPr lang="fr-FR" sz="2000" dirty="0" err="1"/>
              <a:t>raw</a:t>
            </a:r>
            <a:r>
              <a:rPr lang="fr-FR" sz="2000" dirty="0"/>
              <a:t> food </a:t>
            </a:r>
            <a:r>
              <a:rPr lang="fr-FR" sz="2000" dirty="0" err="1"/>
              <a:t>ingredients</a:t>
            </a:r>
            <a:r>
              <a:rPr lang="fr-FR" sz="2000" dirty="0"/>
              <a:t> to </a:t>
            </a:r>
            <a:r>
              <a:rPr lang="fr-FR" sz="2000" dirty="0" err="1"/>
              <a:t>produce</a:t>
            </a:r>
            <a:r>
              <a:rPr lang="fr-FR" sz="2000" dirty="0"/>
              <a:t> </a:t>
            </a:r>
            <a:r>
              <a:rPr lang="fr-FR" sz="2000" dirty="0" err="1"/>
              <a:t>marketable</a:t>
            </a:r>
            <a:r>
              <a:rPr lang="fr-FR" sz="2000" dirty="0"/>
              <a:t> food products. </a:t>
            </a:r>
            <a:r>
              <a:rPr lang="fr-FR" sz="1400" dirty="0"/>
              <a:t>(</a:t>
            </a:r>
            <a:r>
              <a:rPr lang="nl-NL" sz="1400" dirty="0">
                <a:hlinkClick r:id="rId3"/>
              </a:rPr>
              <a:t>https://en.wikipedia.org/wiki/Food_processing</a:t>
            </a:r>
            <a:r>
              <a:rPr lang="nl-NL" sz="1400" dirty="0"/>
              <a:t>)</a:t>
            </a:r>
          </a:p>
          <a:p>
            <a:pPr marL="525780" lvl="1" indent="0">
              <a:lnSpc>
                <a:spcPct val="160000"/>
              </a:lnSpc>
              <a:buNone/>
            </a:pPr>
            <a:endParaRPr lang="fr-FR" sz="2000" dirty="0"/>
          </a:p>
          <a:p>
            <a:pPr marL="525780" lvl="1" indent="0">
              <a:buNone/>
            </a:pPr>
            <a:endParaRPr lang="fr-FR" sz="2000" dirty="0"/>
          </a:p>
          <a:p>
            <a:pPr marL="525780" lvl="1" indent="0">
              <a:buNone/>
            </a:pPr>
            <a:endParaRPr lang="fr-FR" sz="2800" dirty="0"/>
          </a:p>
          <a:p>
            <a:pPr marL="525780" lvl="1" indent="0">
              <a:buNone/>
            </a:pPr>
            <a:endParaRPr lang="fr-FR" sz="2800" dirty="0"/>
          </a:p>
          <a:p>
            <a:pPr marL="68580" lvl="0" indent="0">
              <a:buNone/>
            </a:pPr>
            <a:endParaRPr lang="fr-FR" sz="3200" dirty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fr-FR" sz="32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60263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3208E11-D997-4D8E-95F1-3BFAEBB9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9272"/>
            <a:ext cx="10058400" cy="851836"/>
          </a:xfrm>
        </p:spPr>
        <p:txBody>
          <a:bodyPr/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I)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Definitions</a:t>
            </a:r>
            <a:endParaRPr lang="fr-F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2DA8CCF-A006-4757-8E18-A568F1877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40984"/>
            <a:ext cx="10058400" cy="4023360"/>
          </a:xfrm>
        </p:spPr>
        <p:txBody>
          <a:bodyPr>
            <a:normAutofit/>
          </a:bodyPr>
          <a:lstStyle/>
          <a:p>
            <a:pPr marL="411480" indent="-342900">
              <a:lnSpc>
                <a:spcPct val="160000"/>
              </a:lnSpc>
              <a:spcBef>
                <a:spcPts val="2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fr-FR" sz="2200" b="1" u="sng" dirty="0"/>
              <a:t>Science :</a:t>
            </a:r>
            <a:r>
              <a:rPr lang="fr-FR" sz="2200" b="1" dirty="0"/>
              <a:t>  </a:t>
            </a:r>
          </a:p>
          <a:p>
            <a:pPr marL="361188" lvl="1" indent="0">
              <a:lnSpc>
                <a:spcPct val="160000"/>
              </a:lnSpc>
              <a:buNone/>
            </a:pPr>
            <a:r>
              <a:rPr lang="en-US" sz="2000" dirty="0"/>
              <a:t>The intellectual and practical activity encompassing the systematic study of the structure and behavior of the physical and natural world through observation and experiment. </a:t>
            </a: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https://en.oxforddictionaries.com/definition/science</a:t>
            </a:r>
            <a:r>
              <a:rPr lang="en-US" sz="1400" dirty="0"/>
              <a:t> )</a:t>
            </a:r>
          </a:p>
          <a:p>
            <a:pPr marL="68580" indent="0">
              <a:lnSpc>
                <a:spcPct val="160000"/>
              </a:lnSpc>
              <a:spcBef>
                <a:spcPts val="200"/>
              </a:spcBef>
              <a:spcAft>
                <a:spcPts val="400"/>
              </a:spcAft>
              <a:buNone/>
            </a:pPr>
            <a:endParaRPr lang="fr-FR" sz="1400" dirty="0"/>
          </a:p>
          <a:p>
            <a:pPr marL="411480" indent="-342900">
              <a:buFont typeface="Wingdings" panose="05000000000000000000" pitchFamily="2" charset="2"/>
              <a:buChar char="Ø"/>
            </a:pPr>
            <a:r>
              <a:rPr lang="fr-FR" sz="2200" b="1" u="sng" dirty="0" err="1"/>
              <a:t>Technology</a:t>
            </a:r>
            <a:r>
              <a:rPr lang="fr-FR" sz="2200" b="1" u="sng" dirty="0"/>
              <a:t> :</a:t>
            </a:r>
            <a:endParaRPr lang="fr-FR" sz="1200" u="sng" dirty="0"/>
          </a:p>
          <a:p>
            <a:pPr marL="361188" lvl="1" indent="0">
              <a:lnSpc>
                <a:spcPct val="160000"/>
              </a:lnSpc>
              <a:buNone/>
            </a:pPr>
            <a:r>
              <a:rPr lang="en-US" sz="2000" dirty="0"/>
              <a:t>The application of scientific knowledge for practical purposes, especially in industry. </a:t>
            </a:r>
            <a:r>
              <a:rPr lang="en-US" sz="1400" dirty="0"/>
              <a:t>(</a:t>
            </a:r>
            <a:r>
              <a:rPr lang="en-US" sz="1400" dirty="0">
                <a:hlinkClick r:id="rId3"/>
              </a:rPr>
              <a:t>https://en.oxforddictionaries.com/definition/technology</a:t>
            </a:r>
            <a:r>
              <a:rPr lang="en-US" sz="1400" dirty="0"/>
              <a:t>)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657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330978F-F49B-41A0-8998-E18FEFE5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II) The food supply chain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359FE41-C503-499E-96C2-AC8EAC5F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115" y="1967760"/>
            <a:ext cx="5689141" cy="39823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A45DBC21-C098-4C9D-B29A-989E07E4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407" y="4601941"/>
            <a:ext cx="1576849" cy="164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B6A46B7-29BE-43B3-A6D7-C0C7D3A0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704" y="643589"/>
            <a:ext cx="10058400" cy="1063592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III)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From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raw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materials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to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finished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product</a:t>
            </a:r>
            <a:endParaRPr lang="fr-F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2124CA8-F4E3-47A9-A91A-235E43D9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640" y="3640086"/>
            <a:ext cx="1638300" cy="17287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35DF250-1A2F-4E45-A207-650D90978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78" r="22127"/>
          <a:stretch/>
        </p:blipFill>
        <p:spPr>
          <a:xfrm>
            <a:off x="1335933" y="3533017"/>
            <a:ext cx="1169619" cy="9677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EBF825F7-4CAA-4154-83D3-9BD3C3CC6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04" y="4504480"/>
            <a:ext cx="1814246" cy="128669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xmlns="" id="{34895000-B276-438A-B0C4-21C6F873A1EE}"/>
              </a:ext>
            </a:extLst>
          </p:cNvPr>
          <p:cNvSpPr/>
          <p:nvPr/>
        </p:nvSpPr>
        <p:spPr>
          <a:xfrm>
            <a:off x="1280400" y="2353520"/>
            <a:ext cx="3243100" cy="755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Raw </a:t>
            </a:r>
            <a:r>
              <a:rPr lang="fr-FR" dirty="0" err="1"/>
              <a:t>materials</a:t>
            </a:r>
            <a:r>
              <a:rPr lang="fr-FR" dirty="0"/>
              <a:t> : </a:t>
            </a:r>
          </a:p>
          <a:p>
            <a:pPr algn="ctr"/>
            <a:r>
              <a:rPr lang="fr-FR" dirty="0" err="1"/>
              <a:t>tomatoes</a:t>
            </a:r>
            <a:r>
              <a:rPr lang="fr-FR" dirty="0"/>
              <a:t>, </a:t>
            </a:r>
            <a:r>
              <a:rPr lang="fr-FR" dirty="0" err="1"/>
              <a:t>beef</a:t>
            </a:r>
            <a:r>
              <a:rPr lang="fr-FR" dirty="0"/>
              <a:t>, </a:t>
            </a:r>
            <a:r>
              <a:rPr lang="fr-FR" dirty="0" err="1"/>
              <a:t>wheat</a:t>
            </a:r>
            <a:endParaRPr lang="fr-FR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xmlns="" id="{FA30E216-E249-4F54-B47B-FB98338AFFB7}"/>
              </a:ext>
            </a:extLst>
          </p:cNvPr>
          <p:cNvSpPr/>
          <p:nvPr/>
        </p:nvSpPr>
        <p:spPr>
          <a:xfrm>
            <a:off x="4895802" y="3936771"/>
            <a:ext cx="2668851" cy="76839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xmlns="" id="{06B5618C-ECB5-47D9-847C-57350E37227A}"/>
              </a:ext>
            </a:extLst>
          </p:cNvPr>
          <p:cNvSpPr/>
          <p:nvPr/>
        </p:nvSpPr>
        <p:spPr>
          <a:xfrm>
            <a:off x="7564653" y="2346434"/>
            <a:ext cx="3057525" cy="7625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Finished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: </a:t>
            </a:r>
          </a:p>
          <a:p>
            <a:pPr algn="ctr"/>
            <a:r>
              <a:rPr lang="fr-FR" dirty="0"/>
              <a:t>Pasta Bolognese box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06DC3270-E165-49A1-8018-53A823A60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728" y="3533017"/>
            <a:ext cx="2258162" cy="22581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14002" y="4098664"/>
            <a:ext cx="1734664" cy="4446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Manufacturing</a:t>
            </a:r>
            <a:r>
              <a:rPr lang="fr-FR" dirty="0"/>
              <a:t>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83332EE-ECFB-4C38-81ED-38EDA23BEA43}"/>
              </a:ext>
            </a:extLst>
          </p:cNvPr>
          <p:cNvSpPr/>
          <p:nvPr/>
        </p:nvSpPr>
        <p:spPr>
          <a:xfrm>
            <a:off x="1087704" y="5675419"/>
            <a:ext cx="3635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/>
              <a:t>https://fr.wikipedia.org/wiki/aliments#/media/File:HF_in_der_Rh%C3%B6n_auf_der_Weide.jpg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92617A5-5D33-48E5-A901-966AD7C78098}"/>
              </a:ext>
            </a:extLst>
          </p:cNvPr>
          <p:cNvSpPr/>
          <p:nvPr/>
        </p:nvSpPr>
        <p:spPr>
          <a:xfrm>
            <a:off x="7783728" y="5862055"/>
            <a:ext cx="23118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900" dirty="0"/>
              <a:t>https://www.auchandirect.fr/produits/56383</a:t>
            </a:r>
          </a:p>
        </p:txBody>
      </p:sp>
    </p:spTree>
    <p:extLst>
      <p:ext uri="{BB962C8B-B14F-4D97-AF65-F5344CB8AC3E}">
        <p14:creationId xmlns:p14="http://schemas.microsoft.com/office/powerpoint/2010/main" val="253812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C36C835-76BE-4155-83CC-BD47138F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A)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Tomatoes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12057" y="5948624"/>
            <a:ext cx="57069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u="sng" dirty="0"/>
              <a:t>http://www.hortidaily.com/article/12224</a:t>
            </a:r>
            <a:r>
              <a:rPr lang="fr-FR" sz="1400" u="sng" dirty="0"/>
              <a:t>/</a:t>
            </a:r>
            <a:r>
              <a:rPr lang="fr-FR" sz="1050" u="sng" dirty="0"/>
              <a:t>Ukraine-Historic-maximum-price-of-greenhouse-tomato</a:t>
            </a:r>
            <a:endParaRPr lang="fr-FR" sz="1400" u="sng" dirty="0"/>
          </a:p>
        </p:txBody>
      </p:sp>
      <p:pic>
        <p:nvPicPr>
          <p:cNvPr id="2050" name="Picture 2" descr="Résultat de recherche d'images pour &quot;greenhouse tomato producti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6449"/>
            <a:ext cx="5924550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à coins arrondis 4"/>
          <p:cNvSpPr/>
          <p:nvPr/>
        </p:nvSpPr>
        <p:spPr>
          <a:xfrm>
            <a:off x="2495550" y="5163236"/>
            <a:ext cx="1847850" cy="5524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 </a:t>
            </a:r>
            <a:r>
              <a:rPr lang="fr-FR" dirty="0" err="1">
                <a:solidFill>
                  <a:schemeClr val="tx1"/>
                </a:solidFill>
              </a:rPr>
              <a:t>greenhouse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7401449" y="2843683"/>
            <a:ext cx="4481286" cy="20860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GB" sz="2000" dirty="0">
                <a:solidFill>
                  <a:schemeClr val="tx1"/>
                </a:solidFill>
              </a:rPr>
              <a:t>Tomatoes come from greenhouses</a:t>
            </a:r>
          </a:p>
          <a:p>
            <a:pPr marL="342900" indent="-342900" algn="ctr">
              <a:buFont typeface="Wingdings" pitchFamily="2" charset="2"/>
              <a:buChar char="ü"/>
            </a:pPr>
            <a:r>
              <a:rPr lang="en-GB" sz="2000" dirty="0">
                <a:solidFill>
                  <a:schemeClr val="tx1"/>
                </a:solidFill>
              </a:rPr>
              <a:t>Utilisation of fertilizer</a:t>
            </a:r>
          </a:p>
          <a:p>
            <a:pPr marL="342900" indent="-342900" algn="ctr">
              <a:buFont typeface="Wingdings" pitchFamily="2" charset="2"/>
              <a:buChar char="ü"/>
            </a:pPr>
            <a:r>
              <a:rPr lang="en-GB" sz="2000" dirty="0">
                <a:solidFill>
                  <a:schemeClr val="tx1"/>
                </a:solidFill>
              </a:rPr>
              <a:t>Better yield </a:t>
            </a:r>
            <a:r>
              <a:rPr lang="en-GB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GB" sz="2000" dirty="0">
                <a:solidFill>
                  <a:schemeClr val="tx1"/>
                </a:solidFill>
              </a:rPr>
              <a:t>  quicker</a:t>
            </a:r>
          </a:p>
        </p:txBody>
      </p:sp>
    </p:spTree>
    <p:extLst>
      <p:ext uri="{BB962C8B-B14F-4D97-AF65-F5344CB8AC3E}">
        <p14:creationId xmlns:p14="http://schemas.microsoft.com/office/powerpoint/2010/main" val="397047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4C2CC18-FC86-489C-AE04-49361F34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A)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Tomatoes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transformation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754742" y="2302328"/>
            <a:ext cx="5747657" cy="33963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tx1"/>
                </a:solidFill>
              </a:rPr>
              <a:t>Sort, </a:t>
            </a:r>
            <a:r>
              <a:rPr lang="fr-FR" sz="2000" dirty="0" err="1">
                <a:solidFill>
                  <a:schemeClr val="tx1"/>
                </a:solidFill>
              </a:rPr>
              <a:t>wash</a:t>
            </a:r>
            <a:r>
              <a:rPr lang="fr-FR" sz="2000" dirty="0">
                <a:solidFill>
                  <a:schemeClr val="tx1"/>
                </a:solidFill>
              </a:rPr>
              <a:t> and chop the </a:t>
            </a:r>
            <a:r>
              <a:rPr lang="fr-FR" sz="2000" dirty="0" err="1">
                <a:solidFill>
                  <a:schemeClr val="tx1"/>
                </a:solidFill>
              </a:rPr>
              <a:t>tomatoes</a:t>
            </a: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tx1"/>
                </a:solidFill>
              </a:rPr>
              <a:t>Put the mixture </a:t>
            </a:r>
            <a:r>
              <a:rPr lang="fr-FR" sz="2000" dirty="0" err="1">
                <a:solidFill>
                  <a:schemeClr val="tx1"/>
                </a:solidFill>
              </a:rPr>
              <a:t>into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pulping</a:t>
            </a:r>
            <a:r>
              <a:rPr lang="fr-FR" sz="2000" dirty="0">
                <a:solidFill>
                  <a:schemeClr val="tx1"/>
                </a:solidFill>
              </a:rPr>
              <a:t> machines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tx1"/>
                </a:solidFill>
              </a:rPr>
              <a:t>Cook for 30-45 minutes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 err="1">
                <a:solidFill>
                  <a:schemeClr val="tx1"/>
                </a:solidFill>
              </a:rPr>
              <a:t>Add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vinegar</a:t>
            </a:r>
            <a:r>
              <a:rPr lang="fr-FR" sz="2000" dirty="0">
                <a:solidFill>
                  <a:schemeClr val="tx1"/>
                </a:solidFill>
              </a:rPr>
              <a:t>, </a:t>
            </a:r>
            <a:r>
              <a:rPr lang="fr-FR" sz="2000" dirty="0" err="1">
                <a:solidFill>
                  <a:schemeClr val="tx1"/>
                </a:solidFill>
              </a:rPr>
              <a:t>salt</a:t>
            </a:r>
            <a:r>
              <a:rPr lang="fr-FR" sz="2000" dirty="0">
                <a:solidFill>
                  <a:schemeClr val="tx1"/>
                </a:solidFill>
              </a:rPr>
              <a:t>, </a:t>
            </a:r>
            <a:r>
              <a:rPr lang="en-GB" sz="2000" dirty="0">
                <a:solidFill>
                  <a:schemeClr val="tx1"/>
                </a:solidFill>
              </a:rPr>
              <a:t>flavourings</a:t>
            </a:r>
            <a:r>
              <a:rPr lang="fr-FR" sz="2000" dirty="0">
                <a:solidFill>
                  <a:schemeClr val="tx1"/>
                </a:solidFill>
              </a:rPr>
              <a:t> and </a:t>
            </a:r>
            <a:r>
              <a:rPr lang="fr-FR" sz="2000" dirty="0" err="1">
                <a:solidFill>
                  <a:schemeClr val="tx1"/>
                </a:solidFill>
              </a:rPr>
              <a:t>spices</a:t>
            </a: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tx1"/>
                </a:solidFill>
              </a:rPr>
              <a:t>Use</a:t>
            </a:r>
            <a:r>
              <a:rPr lang="en-GB" sz="2000" dirty="0">
                <a:solidFill>
                  <a:schemeClr val="tx1"/>
                </a:solidFill>
              </a:rPr>
              <a:t> a starch-based thickener  (viscosity)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1915885"/>
            <a:ext cx="3126921" cy="4169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52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7E9F704-B725-4D3B-8E1E-22AA6C04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B)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Meat</a:t>
            </a:r>
            <a:endParaRPr lang="fr-F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C06EF88-2FA8-4741-89BD-E4E28DBE8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3" t="5075" r="67847" b="67732"/>
          <a:stretch/>
        </p:blipFill>
        <p:spPr>
          <a:xfrm>
            <a:off x="777117" y="5016829"/>
            <a:ext cx="2326772" cy="1135207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19598828-AD9A-4191-A8C4-34129A2C1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26" t="35800" r="34828" b="34905"/>
          <a:stretch/>
        </p:blipFill>
        <p:spPr>
          <a:xfrm>
            <a:off x="3103889" y="4994338"/>
            <a:ext cx="2619375" cy="118927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90C47165-6FA9-42F0-8E66-8EF064CD5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08" t="67694" r="34827" b="3803"/>
          <a:stretch/>
        </p:blipFill>
        <p:spPr>
          <a:xfrm>
            <a:off x="5874126" y="4988565"/>
            <a:ext cx="2455209" cy="122086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07C4E1AE-777B-46A9-B438-1B2C788B2166}"/>
              </a:ext>
            </a:extLst>
          </p:cNvPr>
          <p:cNvSpPr txBox="1"/>
          <p:nvPr/>
        </p:nvSpPr>
        <p:spPr>
          <a:xfrm>
            <a:off x="1275004" y="5398694"/>
            <a:ext cx="1171576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BREEDING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ED78C227-2AD5-434F-B96C-EB3D11675C88}"/>
              </a:ext>
            </a:extLst>
          </p:cNvPr>
          <p:cNvSpPr txBox="1"/>
          <p:nvPr/>
        </p:nvSpPr>
        <p:spPr>
          <a:xfrm>
            <a:off x="3662518" y="5400837"/>
            <a:ext cx="139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SLAUGHTER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702F93EF-FA58-4D8C-8FDD-5EF1345D6F16}"/>
              </a:ext>
            </a:extLst>
          </p:cNvPr>
          <p:cNvSpPr txBox="1"/>
          <p:nvPr/>
        </p:nvSpPr>
        <p:spPr>
          <a:xfrm>
            <a:off x="6380573" y="5444611"/>
            <a:ext cx="159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PREPARATION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9806094A-F685-4BBA-9FDE-00E7C307F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03" t="4870" r="2747" b="66997"/>
          <a:stretch/>
        </p:blipFill>
        <p:spPr>
          <a:xfrm>
            <a:off x="8410165" y="5003591"/>
            <a:ext cx="2455209" cy="125137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6CA7CEB0-698B-49E5-A5D6-79141C6F2F28}"/>
              </a:ext>
            </a:extLst>
          </p:cNvPr>
          <p:cNvSpPr txBox="1"/>
          <p:nvPr/>
        </p:nvSpPr>
        <p:spPr>
          <a:xfrm>
            <a:off x="8609691" y="5444611"/>
            <a:ext cx="199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TRANSFORMATION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64AEB1A1-6472-4B28-AFFF-7E1CC21E8BE9}"/>
              </a:ext>
            </a:extLst>
          </p:cNvPr>
          <p:cNvSpPr txBox="1"/>
          <p:nvPr/>
        </p:nvSpPr>
        <p:spPr>
          <a:xfrm>
            <a:off x="246925" y="2123228"/>
            <a:ext cx="83627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fr-FR" sz="2000" dirty="0"/>
              <a:t>Bolognese =&gt; </a:t>
            </a:r>
            <a:r>
              <a:rPr lang="fr-FR" sz="2000" dirty="0" err="1"/>
              <a:t>Beef</a:t>
            </a:r>
            <a:r>
              <a:rPr lang="fr-FR" sz="2000" dirty="0"/>
              <a:t> </a:t>
            </a:r>
            <a:r>
              <a:rPr lang="fr-FR" sz="2000" dirty="0" err="1"/>
              <a:t>meat</a:t>
            </a:r>
            <a:r>
              <a:rPr lang="fr-FR" sz="2000" dirty="0"/>
              <a:t> 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v"/>
            </a:pPr>
            <a:endParaRPr lang="fr-FR" sz="2000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fr-FR" sz="2000" dirty="0"/>
              <a:t>France : First </a:t>
            </a:r>
            <a:r>
              <a:rPr lang="fr-FR" sz="2000" dirty="0" err="1"/>
              <a:t>European</a:t>
            </a:r>
            <a:r>
              <a:rPr lang="fr-FR" sz="2000" dirty="0"/>
              <a:t> </a:t>
            </a:r>
            <a:r>
              <a:rPr lang="fr-FR" sz="2000" dirty="0" err="1"/>
              <a:t>producer</a:t>
            </a:r>
            <a:r>
              <a:rPr lang="fr-FR" sz="2000" dirty="0"/>
              <a:t> (1 323 000 TEC in 2015)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v"/>
            </a:pPr>
            <a:endParaRPr lang="fr-FR" sz="2000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v"/>
            </a:pPr>
            <a:r>
              <a:rPr lang="en-GB" sz="2000" dirty="0"/>
              <a:t>3 main breeds : Charolaise, </a:t>
            </a:r>
            <a:r>
              <a:rPr lang="en-GB" sz="2000" dirty="0" err="1"/>
              <a:t>Sallers</a:t>
            </a:r>
            <a:r>
              <a:rPr lang="en-GB" sz="2000" dirty="0"/>
              <a:t>, Limousine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v"/>
            </a:pPr>
            <a:endParaRPr lang="en-GB" sz="2000" dirty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v"/>
            </a:pPr>
            <a:endParaRPr lang="en-GB" sz="2000" dirty="0"/>
          </a:p>
          <a:p>
            <a:endParaRPr lang="fr-FR" sz="2000" dirty="0"/>
          </a:p>
          <a:p>
            <a:r>
              <a:rPr lang="fr-FR" sz="2000" dirty="0" err="1"/>
              <a:t>Steps</a:t>
            </a:r>
            <a:r>
              <a:rPr lang="fr-FR" sz="2000" dirty="0"/>
              <a:t> </a:t>
            </a:r>
            <a:r>
              <a:rPr lang="fr-FR" sz="2000" dirty="0" err="1"/>
              <a:t>f</a:t>
            </a:r>
            <a:r>
              <a:rPr lang="fr-FR" altLang="fr-FR" sz="2000" dirty="0" err="1"/>
              <a:t>rom</a:t>
            </a:r>
            <a:r>
              <a:rPr lang="fr-FR" altLang="fr-FR" sz="2000" dirty="0"/>
              <a:t> the prairie to the </a:t>
            </a:r>
            <a:r>
              <a:rPr lang="fr-FR" altLang="fr-FR" sz="2000" dirty="0">
                <a:solidFill>
                  <a:srgbClr val="212121"/>
                </a:solidFill>
                <a:latin typeface="inherit"/>
              </a:rPr>
              <a:t>plate</a:t>
            </a:r>
            <a:r>
              <a:rPr lang="fr-FR" altLang="fr-FR" sz="2000" dirty="0"/>
              <a:t> </a:t>
            </a:r>
            <a:r>
              <a:rPr lang="fr-FR" sz="2000" dirty="0"/>
              <a:t> : 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28C54195-04B4-403A-8792-66A4CA4DD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95350" y="1179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A672087E-3FC3-4A24-A479-4AFC6C106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7" r="12671"/>
          <a:stretch/>
        </p:blipFill>
        <p:spPr>
          <a:xfrm>
            <a:off x="7514896" y="2091949"/>
            <a:ext cx="4183117" cy="217755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FCA54B80-1456-461D-8582-5E9BBDAB805A}"/>
              </a:ext>
            </a:extLst>
          </p:cNvPr>
          <p:cNvSpPr txBox="1"/>
          <p:nvPr/>
        </p:nvSpPr>
        <p:spPr>
          <a:xfrm>
            <a:off x="7480486" y="4287543"/>
            <a:ext cx="4314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hlinkClick r:id="rId4"/>
              </a:rPr>
              <a:t>https://charolaise.fr/la-charolaise/les-atouts-de-la-race-charolaise/</a:t>
            </a:r>
            <a:r>
              <a:rPr lang="fr-F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2371826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1248</TotalTime>
  <Words>552</Words>
  <Application>Microsoft Office PowerPoint</Application>
  <PresentationFormat>Grand écran</PresentationFormat>
  <Paragraphs>137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inherit</vt:lpstr>
      <vt:lpstr>Rockwell Extra Bold</vt:lpstr>
      <vt:lpstr>Times New Roman</vt:lpstr>
      <vt:lpstr>Wingdings</vt:lpstr>
      <vt:lpstr>Rétrospective</vt:lpstr>
      <vt:lpstr>SCIENCE AND TECHNOLOGY IN FOOD PRODUCTION</vt:lpstr>
      <vt:lpstr>Table of contents </vt:lpstr>
      <vt:lpstr>I) Definitions </vt:lpstr>
      <vt:lpstr>I) Definitions</vt:lpstr>
      <vt:lpstr>II) The food supply chain</vt:lpstr>
      <vt:lpstr>III) From raw materials to finished product</vt:lpstr>
      <vt:lpstr>A) Tomatoes </vt:lpstr>
      <vt:lpstr>A) Tomatoes transformation</vt:lpstr>
      <vt:lpstr>B) Meat</vt:lpstr>
      <vt:lpstr>B) Meat transformation</vt:lpstr>
      <vt:lpstr>B) Beef consumption</vt:lpstr>
      <vt:lpstr>C) Pasta making (from wheat to pasta)</vt:lpstr>
      <vt:lpstr>IV) From the industry to consumers</vt:lpstr>
      <vt:lpstr>A) Cold Chain</vt:lpstr>
      <vt:lpstr>B) Packaging</vt:lpstr>
      <vt:lpstr>C) Transport and distribution</vt:lpstr>
      <vt:lpstr>V) Conclusion </vt:lpstr>
      <vt:lpstr>Bibliographie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AND TECHNOLOGY IN FOOD PRODUCTION</dc:title>
  <dc:creator>magali POUPARD</dc:creator>
  <cp:lastModifiedBy>Léo Leclerre</cp:lastModifiedBy>
  <cp:revision>65</cp:revision>
  <dcterms:created xsi:type="dcterms:W3CDTF">2018-02-16T12:02:59Z</dcterms:created>
  <dcterms:modified xsi:type="dcterms:W3CDTF">2018-06-03T09:57:30Z</dcterms:modified>
</cp:coreProperties>
</file>